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1" r:id="rId4"/>
    <p:sldId id="272" r:id="rId5"/>
    <p:sldId id="269" r:id="rId6"/>
    <p:sldId id="270" r:id="rId7"/>
    <p:sldId id="257" r:id="rId8"/>
    <p:sldId id="258" r:id="rId9"/>
    <p:sldId id="268" r:id="rId10"/>
    <p:sldId id="259" r:id="rId11"/>
    <p:sldId id="260" r:id="rId12"/>
    <p:sldId id="261" r:id="rId13"/>
    <p:sldId id="263" r:id="rId14"/>
    <p:sldId id="264" r:id="rId15"/>
    <p:sldId id="265" r:id="rId16"/>
    <p:sldId id="266" r:id="rId17"/>
    <p:sldId id="267" r:id="rId18"/>
    <p:sldId id="273" r:id="rId19"/>
    <p:sldId id="274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13F5163-FB86-4207-BBBA-678C0E213CD0}" type="datetimeFigureOut">
              <a:rPr lang="nl-NL" smtClean="0"/>
              <a:t>6-11-2013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5DE8E5-3E8A-480C-A1BE-C7A1E5D8D9EF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Efficiënt van voer naar melk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2138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Berekening 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Rantsoen</a:t>
            </a:r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165821"/>
              </p:ext>
            </p:extLst>
          </p:nvPr>
        </p:nvGraphicFramePr>
        <p:xfrm>
          <a:off x="1331640" y="306896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Voersoort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Kg droge stof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Kuilgras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8,34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Snijmaïs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6,23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Hooi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0,69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Structuurmix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0,99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Mineralen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0,03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 ruwvoer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16,28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633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Berekening 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Rantsoen</a:t>
            </a:r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51418"/>
              </p:ext>
            </p:extLst>
          </p:nvPr>
        </p:nvGraphicFramePr>
        <p:xfrm>
          <a:off x="1331640" y="3212976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Voersoort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Kg droge stof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 ruwvoer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16,28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Melkveebrok</a:t>
                      </a:r>
                      <a:r>
                        <a:rPr lang="nl-NL" baseline="0" dirty="0" smtClean="0"/>
                        <a:t> extra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1,59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Productiebrok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3,63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</a:t>
                      </a:r>
                      <a:r>
                        <a:rPr lang="nl-NL" baseline="0" dirty="0" smtClean="0"/>
                        <a:t> ruwvoer + krachtvoer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21,50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Restvoer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0,51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Daadwerkelijke</a:t>
                      </a:r>
                      <a:r>
                        <a:rPr lang="nl-NL" baseline="0" dirty="0" smtClean="0"/>
                        <a:t> opname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20,99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5166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Berekening 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Rantsoen</a:t>
            </a:r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384627"/>
              </p:ext>
            </p:extLst>
          </p:nvPr>
        </p:nvGraphicFramePr>
        <p:xfrm>
          <a:off x="1331640" y="2924944"/>
          <a:ext cx="60960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Voersoort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Kg droge stof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Daadwerkelijke opname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20,99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Geleverde</a:t>
                      </a:r>
                      <a:r>
                        <a:rPr lang="nl-NL" baseline="0" dirty="0" smtClean="0"/>
                        <a:t> dagproductie (</a:t>
                      </a:r>
                      <a:r>
                        <a:rPr lang="nl-NL" baseline="0" dirty="0" err="1" smtClean="0"/>
                        <a:t>meetmelk</a:t>
                      </a:r>
                      <a:r>
                        <a:rPr lang="nl-NL" baseline="0" dirty="0" smtClean="0"/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30,67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Voerefficiëntie 30,67: 20,99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1,46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8046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melk uit ruwvoer</a:t>
            </a:r>
          </a:p>
          <a:p>
            <a:endParaRPr lang="nl-NL" dirty="0"/>
          </a:p>
          <a:p>
            <a:r>
              <a:rPr lang="nl-NL" dirty="0" smtClean="0"/>
              <a:t>Beweiding geeft hoge efficiëntie (Spaander)</a:t>
            </a:r>
          </a:p>
          <a:p>
            <a:pPr marL="68580" indent="0">
              <a:buNone/>
            </a:pPr>
            <a:endParaRPr lang="nl-NL" dirty="0" smtClean="0"/>
          </a:p>
          <a:p>
            <a:r>
              <a:rPr lang="nl-NL" dirty="0" smtClean="0"/>
              <a:t>Half april koeien buiten, half mei dag en nacht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837406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melk uit ruwvoer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In </a:t>
            </a:r>
            <a:r>
              <a:rPr lang="nl-NL" dirty="0" err="1" smtClean="0"/>
              <a:t>quotumloos</a:t>
            </a:r>
            <a:r>
              <a:rPr lang="nl-NL" dirty="0" smtClean="0"/>
              <a:t> tijdperk belangrijk zoveel mogelijk melk uit ruwvoer.</a:t>
            </a:r>
          </a:p>
          <a:p>
            <a:endParaRPr lang="nl-NL" dirty="0"/>
          </a:p>
          <a:p>
            <a:r>
              <a:rPr lang="nl-NL" dirty="0" smtClean="0"/>
              <a:t>Dan minder voeraankopen dus hoger 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203033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“Ik heb toch voer genoeg”</a:t>
            </a:r>
          </a:p>
          <a:p>
            <a:r>
              <a:rPr lang="nl-NL" dirty="0" smtClean="0"/>
              <a:t>Kosten per kg droge stof gemiddeld 19 cent</a:t>
            </a:r>
          </a:p>
          <a:p>
            <a:endParaRPr lang="nl-NL" dirty="0"/>
          </a:p>
          <a:p>
            <a:r>
              <a:rPr lang="nl-NL" dirty="0" smtClean="0"/>
              <a:t>Verschil efficiëntie 1,3 of 1,5 betekent voerkosten 14,6 of 12,6 cent per kilo melk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632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Andere voorbeelden:</a:t>
            </a:r>
          </a:p>
          <a:p>
            <a:pPr marL="68580" indent="0">
              <a:buNone/>
            </a:pPr>
            <a:endParaRPr lang="nl-NL" dirty="0" smtClean="0"/>
          </a:p>
          <a:p>
            <a:r>
              <a:rPr lang="nl-NL" dirty="0"/>
              <a:t> </a:t>
            </a:r>
            <a:r>
              <a:rPr lang="nl-NL" dirty="0" smtClean="0"/>
              <a:t>je hebt 100.000 kilo voer, efficiëntie voer 1,5 of 1,3 betekent 130.000 of 150.000 kg melk produceren, verschil 7000 euro.</a:t>
            </a:r>
          </a:p>
          <a:p>
            <a:endParaRPr lang="nl-NL" dirty="0"/>
          </a:p>
          <a:p>
            <a:r>
              <a:rPr lang="nl-NL" dirty="0" smtClean="0"/>
              <a:t>Groep 10 veehouders efficiëntie tussen 1,2 en 1,5</a:t>
            </a:r>
          </a:p>
          <a:p>
            <a:r>
              <a:rPr lang="nl-NL" dirty="0" smtClean="0"/>
              <a:t>Bij 100 melkkoeien verschil van 20.000 euro.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2089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Optimum 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Koeien moeten gezond blijven, dan voerefficiëntie ongeveer 1,5-1,65.</a:t>
            </a:r>
          </a:p>
          <a:p>
            <a:endParaRPr lang="nl-NL" dirty="0"/>
          </a:p>
          <a:p>
            <a:r>
              <a:rPr lang="nl-NL" dirty="0" smtClean="0"/>
              <a:t>Verse koeien soms efficiëntie van 2 – 2,5 echter deze verbruiken hun eigen lichaamsgewicht (slepende melkzieke)</a:t>
            </a:r>
          </a:p>
          <a:p>
            <a:r>
              <a:rPr lang="nl-NL" dirty="0" err="1" smtClean="0"/>
              <a:t>Oudmelkse</a:t>
            </a:r>
            <a:r>
              <a:rPr lang="nl-NL" dirty="0" smtClean="0"/>
              <a:t> koeien halen 1,2</a:t>
            </a:r>
          </a:p>
          <a:p>
            <a:r>
              <a:rPr lang="nl-NL" dirty="0" smtClean="0"/>
              <a:t>Problemen met gezondheid en vruchtbaarheid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8681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Onderzoek De Heus 80 bedrijven</a:t>
            </a:r>
          </a:p>
          <a:p>
            <a:endParaRPr lang="nl-NL" dirty="0" smtClean="0"/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119322"/>
              </p:ext>
            </p:extLst>
          </p:nvPr>
        </p:nvGraphicFramePr>
        <p:xfrm>
          <a:off x="1115616" y="270892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Staart 15%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Top 15%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Voerefficiëntie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1,21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1,53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VEM/</a:t>
                      </a:r>
                      <a:r>
                        <a:rPr lang="nl-NL" baseline="0" dirty="0" smtClean="0"/>
                        <a:t> kg </a:t>
                      </a:r>
                      <a:r>
                        <a:rPr lang="nl-NL" baseline="0" dirty="0" err="1" smtClean="0"/>
                        <a:t>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967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Kg droge stof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22,1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19,8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Kg </a:t>
                      </a:r>
                      <a:r>
                        <a:rPr lang="nl-NL" dirty="0" err="1" smtClean="0"/>
                        <a:t>Meetmelk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26,8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30,2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% ruwvoer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63%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68%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765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Stellingen uit artikel wanneer elke hap telt.</a:t>
            </a:r>
          </a:p>
          <a:p>
            <a:pPr lvl="1"/>
            <a:r>
              <a:rPr lang="nl-NL" dirty="0" smtClean="0"/>
              <a:t>De 12 VEM verschil maakt juist het verschil</a:t>
            </a:r>
          </a:p>
          <a:p>
            <a:pPr lvl="1"/>
            <a:r>
              <a:rPr lang="nl-NL" dirty="0" smtClean="0"/>
              <a:t>Veestapel gem. niet meer dan 190 lactatiedagen</a:t>
            </a:r>
          </a:p>
          <a:p>
            <a:pPr lvl="1"/>
            <a:r>
              <a:rPr lang="nl-NL" dirty="0" smtClean="0"/>
              <a:t>Bij iedere MPR voerefficiëntie berekenen</a:t>
            </a:r>
          </a:p>
          <a:p>
            <a:pPr lvl="1"/>
            <a:r>
              <a:rPr lang="nl-NL" dirty="0" smtClean="0"/>
              <a:t>Bij vers gras speelt vooral of de koe in staat is de hoge voederwaarde te benutten. Passagesnelheid vaak erg hoog.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306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melk kan ik produceren (leveren!!) uit 1 kg voer.</a:t>
            </a:r>
          </a:p>
          <a:p>
            <a:endParaRPr lang="nl-NL" dirty="0"/>
          </a:p>
          <a:p>
            <a:r>
              <a:rPr lang="nl-NL" dirty="0" smtClean="0"/>
              <a:t>Direct ook efficiënter met stikstof en fosfaat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9918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Vaak gebaseerd bij rantsoenberekening op het berekende rantsoen.</a:t>
            </a:r>
          </a:p>
          <a:p>
            <a:endParaRPr lang="nl-NL" dirty="0"/>
          </a:p>
          <a:p>
            <a:r>
              <a:rPr lang="nl-NL" dirty="0" smtClean="0"/>
              <a:t>Er is duidelijk verschil tussen:</a:t>
            </a:r>
          </a:p>
          <a:p>
            <a:pPr lvl="1"/>
            <a:r>
              <a:rPr lang="nl-NL" dirty="0" smtClean="0"/>
              <a:t>Berekende rantsoen</a:t>
            </a:r>
          </a:p>
          <a:p>
            <a:pPr lvl="1"/>
            <a:r>
              <a:rPr lang="nl-NL" dirty="0" smtClean="0"/>
              <a:t>Geladen rantsoen  (verschil met vorige soms wel 20%)</a:t>
            </a:r>
          </a:p>
          <a:p>
            <a:pPr lvl="1"/>
            <a:r>
              <a:rPr lang="nl-NL" dirty="0" smtClean="0"/>
              <a:t>Gevoerde rantsoen</a:t>
            </a:r>
          </a:p>
          <a:p>
            <a:pPr lvl="1"/>
            <a:r>
              <a:rPr lang="nl-NL" dirty="0" smtClean="0"/>
              <a:t>Opgenomen rantsoen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59965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Voervoorlichter rekent uit tot 1 cijfer achter de komma.</a:t>
            </a:r>
          </a:p>
          <a:p>
            <a:r>
              <a:rPr lang="nl-NL" dirty="0" smtClean="0"/>
              <a:t>Veehouder vult voermengwagen met grote shovelbak.</a:t>
            </a:r>
          </a:p>
          <a:p>
            <a:pPr marL="1371600" lvl="3" indent="0">
              <a:buNone/>
            </a:pPr>
            <a:r>
              <a:rPr lang="nl-NL" dirty="0" smtClean="0"/>
              <a:t>	</a:t>
            </a:r>
            <a:r>
              <a:rPr lang="nl-NL" sz="3200" dirty="0" smtClean="0"/>
              <a:t>andere verhoudingen daardoor minder goede efficiëntie, 3 koeien gekalfd, dan 100 kg extra</a:t>
            </a:r>
          </a:p>
          <a:p>
            <a:pPr marL="114300" indent="0">
              <a:buNone/>
            </a:pPr>
            <a:r>
              <a:rPr lang="nl-NL" sz="4800" dirty="0" smtClean="0"/>
              <a:t>Mogelijke koppeling programma</a:t>
            </a:r>
          </a:p>
          <a:p>
            <a:pPr marL="114300" indent="0" algn="ctr">
              <a:buNone/>
            </a:pPr>
            <a:r>
              <a:rPr lang="nl-NL" sz="4800" dirty="0" smtClean="0"/>
              <a:t>(4000-10.000 euro)</a:t>
            </a:r>
            <a:endParaRPr lang="nl-NL" sz="4800" dirty="0"/>
          </a:p>
        </p:txBody>
      </p:sp>
      <p:sp>
        <p:nvSpPr>
          <p:cNvPr id="4" name="PIJL-RECHTS 3"/>
          <p:cNvSpPr/>
          <p:nvPr/>
        </p:nvSpPr>
        <p:spPr>
          <a:xfrm>
            <a:off x="1187624" y="29969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60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Voerefficiëntie versus 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Stel voerefficiëntie 1,5</a:t>
            </a:r>
          </a:p>
          <a:p>
            <a:endParaRPr lang="nl-NL" dirty="0"/>
          </a:p>
          <a:p>
            <a:r>
              <a:rPr lang="nl-NL" dirty="0" smtClean="0"/>
              <a:t>Bedrijf 1: 27 kg melk met 18 kg voer</a:t>
            </a:r>
          </a:p>
          <a:p>
            <a:endParaRPr lang="nl-NL" dirty="0"/>
          </a:p>
          <a:p>
            <a:r>
              <a:rPr lang="nl-NL" dirty="0" smtClean="0"/>
              <a:t>Bedrijf 2: 33 kg melk met 22 kg voer</a:t>
            </a:r>
          </a:p>
          <a:p>
            <a:endParaRPr lang="nl-NL" dirty="0"/>
          </a:p>
          <a:p>
            <a:r>
              <a:rPr lang="nl-NL" dirty="0" smtClean="0"/>
              <a:t>Bedrijf 2 is gunstiger voor saldo, dus voerefficiëntie zegt niet alles!!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6614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Naast voerefficiëntie is belangrijk:</a:t>
            </a:r>
          </a:p>
          <a:p>
            <a:pPr lvl="1"/>
            <a:r>
              <a:rPr lang="nl-NL" dirty="0" smtClean="0"/>
              <a:t>Melkproductie per koe</a:t>
            </a:r>
          </a:p>
          <a:p>
            <a:pPr lvl="1"/>
            <a:r>
              <a:rPr lang="nl-NL" dirty="0" smtClean="0"/>
              <a:t>Kostprijs per 100 kg droge stof</a:t>
            </a:r>
          </a:p>
          <a:p>
            <a:pPr lvl="1"/>
            <a:r>
              <a:rPr lang="nl-NL" dirty="0" smtClean="0"/>
              <a:t>Voederwaarde prijs van het krachtvoer</a:t>
            </a:r>
          </a:p>
          <a:p>
            <a:pPr lvl="1"/>
            <a:endParaRPr lang="nl-NL" dirty="0"/>
          </a:p>
          <a:p>
            <a:r>
              <a:rPr lang="nl-NL" dirty="0" smtClean="0"/>
              <a:t>Deze bepalen allemaal het voersaldo.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4659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Voer is duur</a:t>
            </a:r>
          </a:p>
          <a:p>
            <a:pPr lvl="1"/>
            <a:r>
              <a:rPr lang="nl-NL" dirty="0" smtClean="0"/>
              <a:t>Aankoop voer</a:t>
            </a:r>
          </a:p>
          <a:p>
            <a:pPr lvl="1"/>
            <a:r>
              <a:rPr lang="nl-NL" dirty="0" smtClean="0"/>
              <a:t>Eigen productie voer</a:t>
            </a:r>
          </a:p>
          <a:p>
            <a:r>
              <a:rPr lang="nl-NL" dirty="0" smtClean="0"/>
              <a:t>Belangrijk is efficiënte omzetting</a:t>
            </a:r>
          </a:p>
          <a:p>
            <a:endParaRPr lang="nl-NL" dirty="0"/>
          </a:p>
          <a:p>
            <a:r>
              <a:rPr lang="nl-NL" dirty="0" smtClean="0"/>
              <a:t>Meer kg melk per kg droge stof geeft duizenden euro’s hoger saldo.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4652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Gezond vee </a:t>
            </a:r>
          </a:p>
          <a:p>
            <a:pPr lvl="1"/>
            <a:r>
              <a:rPr lang="nl-NL" dirty="0" smtClean="0"/>
              <a:t>Aankoop</a:t>
            </a:r>
          </a:p>
          <a:p>
            <a:pPr lvl="1"/>
            <a:r>
              <a:rPr lang="nl-NL" dirty="0" smtClean="0"/>
              <a:t>Infectieziekten</a:t>
            </a:r>
          </a:p>
          <a:p>
            <a:pPr lvl="1"/>
            <a:r>
              <a:rPr lang="nl-NL" dirty="0" smtClean="0"/>
              <a:t>Bedrijfsziekten</a:t>
            </a:r>
          </a:p>
          <a:p>
            <a:pPr lvl="1"/>
            <a:endParaRPr lang="nl-NL" dirty="0"/>
          </a:p>
          <a:p>
            <a:r>
              <a:rPr lang="nl-NL" dirty="0" smtClean="0"/>
              <a:t>Leeftijd</a:t>
            </a:r>
          </a:p>
          <a:p>
            <a:pPr lvl="1"/>
            <a:r>
              <a:rPr lang="nl-NL" dirty="0" smtClean="0"/>
              <a:t>Vaarzen hebben nog jeugdgroei, dus zijn minder efficiënt</a:t>
            </a:r>
          </a:p>
        </p:txBody>
      </p:sp>
    </p:spTree>
    <p:extLst>
      <p:ext uri="{BB962C8B-B14F-4D97-AF65-F5344CB8AC3E}">
        <p14:creationId xmlns:p14="http://schemas.microsoft.com/office/powerpoint/2010/main" val="3553469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Voerefficiëntie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Smakelijk voer</a:t>
            </a:r>
          </a:p>
          <a:p>
            <a:pPr lvl="1"/>
            <a:r>
              <a:rPr lang="nl-NL" dirty="0" smtClean="0"/>
              <a:t>broei</a:t>
            </a:r>
          </a:p>
          <a:p>
            <a:r>
              <a:rPr lang="nl-NL" dirty="0" smtClean="0"/>
              <a:t>Goede huisvesting</a:t>
            </a:r>
          </a:p>
          <a:p>
            <a:pPr lvl="1"/>
            <a:r>
              <a:rPr lang="nl-NL" dirty="0" smtClean="0"/>
              <a:t>Bezetting  ligtijd</a:t>
            </a:r>
          </a:p>
          <a:p>
            <a:pPr lvl="1"/>
            <a:r>
              <a:rPr lang="nl-NL" dirty="0" smtClean="0"/>
              <a:t>Klimaat</a:t>
            </a:r>
          </a:p>
          <a:p>
            <a:pPr marL="457200" lvl="1" indent="0">
              <a:buNone/>
            </a:pPr>
            <a:endParaRPr lang="nl-NL" dirty="0" smtClean="0"/>
          </a:p>
          <a:p>
            <a:r>
              <a:rPr lang="nl-NL" dirty="0" smtClean="0"/>
              <a:t>Genetisch goed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27443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2493</TotalTime>
  <Words>504</Words>
  <Application>Microsoft Office PowerPoint</Application>
  <PresentationFormat>Diavoorstelling (4:3)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Austin</vt:lpstr>
      <vt:lpstr>Efficiënt van voer naar melk</vt:lpstr>
      <vt:lpstr>Voerefficiëntie</vt:lpstr>
      <vt:lpstr>Voerefficiëntie</vt:lpstr>
      <vt:lpstr>Voerefficiëntie</vt:lpstr>
      <vt:lpstr>Voerefficiëntie versus Voerefficiëntie</vt:lpstr>
      <vt:lpstr>Voerefficiëntie</vt:lpstr>
      <vt:lpstr>Voerefficiëntie</vt:lpstr>
      <vt:lpstr>Voerefficiëntie</vt:lpstr>
      <vt:lpstr>Voerefficiëntie</vt:lpstr>
      <vt:lpstr>Berekening voerefficiëntie</vt:lpstr>
      <vt:lpstr>Berekening voerefficiëntie</vt:lpstr>
      <vt:lpstr>Berekening voerefficiëntie</vt:lpstr>
      <vt:lpstr>Voerefficiëntie</vt:lpstr>
      <vt:lpstr>Voerefficiëntie</vt:lpstr>
      <vt:lpstr>Voerefficiëntie</vt:lpstr>
      <vt:lpstr>Voerefficiëntie</vt:lpstr>
      <vt:lpstr>Optimum voerefficiëntie</vt:lpstr>
      <vt:lpstr>Voerefficiëntie</vt:lpstr>
      <vt:lpstr>Voerefficiëntie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Efficiënt van voer naar melk</dc:title>
  <dc:creator>Jan van Vliet</dc:creator>
  <cp:lastModifiedBy>Jan van Vliet</cp:lastModifiedBy>
  <cp:revision>16</cp:revision>
  <dcterms:created xsi:type="dcterms:W3CDTF">2013-11-06T13:24:44Z</dcterms:created>
  <dcterms:modified xsi:type="dcterms:W3CDTF">2013-11-08T06:57:51Z</dcterms:modified>
</cp:coreProperties>
</file>